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3" r:id="rId5"/>
    <p:sldId id="258" r:id="rId6"/>
    <p:sldId id="257" r:id="rId7"/>
    <p:sldId id="259" r:id="rId8"/>
    <p:sldId id="265" r:id="rId9"/>
    <p:sldId id="266" r:id="rId10"/>
    <p:sldId id="267" r:id="rId11"/>
    <p:sldId id="268" r:id="rId12"/>
    <p:sldId id="264" r:id="rId13"/>
    <p:sldId id="269" r:id="rId14"/>
    <p:sldId id="270" r:id="rId15"/>
    <p:sldId id="276" r:id="rId16"/>
    <p:sldId id="27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ee Vikas Sabbani" initials="SVS" lastIdx="1" clrIdx="0">
    <p:extLst>
      <p:ext uri="{19B8F6BF-5375-455C-9EA6-DF929625EA0E}">
        <p15:presenceInfo xmlns:p15="http://schemas.microsoft.com/office/powerpoint/2012/main" userId="S::ss2120@usnh.edu::ce8aa223-ba67-4992-9283-312c5e0442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5937"/>
    <a:srgbClr val="1D7FEB"/>
    <a:srgbClr val="3443D4"/>
    <a:srgbClr val="1B2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5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8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9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7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4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3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3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3695C-CCBB-454D-BDD1-CE1CEA86EA1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2AD2F-916D-46E8-9044-E320C79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02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7155-2B17-4DAC-853E-CA4B5E97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0" y="1787676"/>
            <a:ext cx="7177560" cy="23847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Discovering Consumer Patterns: 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j-ea"/>
                <a:cs typeface="+mj-cs"/>
              </a:rPr>
              <a:t>A Market Basket Analysis Project</a:t>
            </a:r>
          </a:p>
        </p:txBody>
      </p:sp>
      <p:sp>
        <p:nvSpPr>
          <p:cNvPr id="76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Shopping cart with solid fill">
            <a:extLst>
              <a:ext uri="{FF2B5EF4-FFF2-40B4-BE49-F238E27FC236}">
                <a16:creationId xmlns:a16="http://schemas.microsoft.com/office/drawing/2014/main" id="{74B3DF6E-797E-9634-C2AE-569DE350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3899" y="1486229"/>
            <a:ext cx="4304212" cy="4304212"/>
          </a:xfrm>
          <a:prstGeom prst="rect">
            <a:avLst/>
          </a:prstGeom>
        </p:spPr>
      </p:pic>
      <p:sp>
        <p:nvSpPr>
          <p:cNvPr id="78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with many lines and dots&#10;&#10;Description automatically generated">
            <a:extLst>
              <a:ext uri="{FF2B5EF4-FFF2-40B4-BE49-F238E27FC236}">
                <a16:creationId xmlns:a16="http://schemas.microsoft.com/office/drawing/2014/main" id="{6C446EEF-27DC-4C9D-8761-3C003C594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5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990600"/>
            <a:ext cx="10658475" cy="462279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fontAlgn="base"/>
            <a:r>
              <a:rPr lang="en-US" sz="3200" b="1" i="1" u="none" strike="noStrike" dirty="0">
                <a:solidFill>
                  <a:srgbClr val="FFFFFF"/>
                </a:solidFill>
                <a:effectLst/>
                <a:latin typeface="+mn-lt"/>
              </a:rPr>
              <a:t>WHAT ARE THE ALGORITHMS IN MARKET BASKET ANALYSIS?</a:t>
            </a:r>
            <a:r>
              <a:rPr lang="en-US" sz="3200" b="1" i="1" dirty="0">
                <a:solidFill>
                  <a:srgbClr val="FFFFFF"/>
                </a:solidFill>
                <a:effectLst/>
                <a:latin typeface="+mn-lt"/>
              </a:rPr>
              <a:t>​</a:t>
            </a:r>
            <a:br>
              <a:rPr lang="en-US" sz="3200" b="1" i="1" dirty="0">
                <a:solidFill>
                  <a:srgbClr val="FFFFFF"/>
                </a:solidFill>
                <a:effectLst/>
                <a:latin typeface="+mn-lt"/>
              </a:rPr>
            </a:br>
            <a:br>
              <a:rPr lang="en-US" sz="1800" b="0" i="1" dirty="0">
                <a:solidFill>
                  <a:srgbClr val="FFFFFF"/>
                </a:solidFill>
                <a:effectLst/>
              </a:rPr>
            </a:br>
            <a:r>
              <a:rPr lang="en-US" sz="2800" b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Apriori Algorithm</a:t>
            </a:r>
            <a:br>
              <a:rPr lang="en-US" sz="28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br>
              <a:rPr lang="en-US" sz="28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b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AIS Algorithm</a:t>
            </a:r>
            <a:br>
              <a:rPr lang="en-US" sz="28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br>
              <a:rPr lang="en-US" sz="28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b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SETM Algorithm</a:t>
            </a:r>
            <a:br>
              <a:rPr lang="en-US" sz="280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br>
              <a:rPr lang="en-US" sz="28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b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FP Growth</a:t>
            </a:r>
            <a:br>
              <a:rPr lang="en-US" sz="1800" b="0" i="1" dirty="0">
                <a:solidFill>
                  <a:srgbClr val="FFFFFF"/>
                </a:solidFill>
                <a:effectLst/>
              </a:rPr>
            </a:br>
            <a:r>
              <a:rPr lang="en-US" sz="1800" b="0" i="1" dirty="0">
                <a:solidFill>
                  <a:srgbClr val="FFFFFF"/>
                </a:solidFill>
                <a:effectLst/>
              </a:rPr>
              <a:t>​</a:t>
            </a:r>
            <a:br>
              <a:rPr lang="en-US" sz="1800" b="0" i="1" dirty="0">
                <a:solidFill>
                  <a:srgbClr val="FFFFFF"/>
                </a:solidFill>
                <a:effectLst/>
              </a:rPr>
            </a:br>
            <a:endParaRPr lang="en-US" sz="1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0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43050"/>
            <a:ext cx="5202187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en-US" sz="28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rPr>
              <a:t>What is Apriori Methodology?</a:t>
            </a:r>
            <a:r>
              <a:rPr lang="en-US" sz="2800" b="1" i="1" kern="1200" dirty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rPr>
              <a:t>​</a:t>
            </a:r>
            <a:br>
              <a:rPr lang="en-US" sz="3200" b="1" i="1" kern="1200" dirty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rPr>
            </a:br>
            <a:br>
              <a:rPr lang="en-US" sz="21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1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</a:t>
            </a:r>
            <a:r>
              <a:rPr lang="en-US" sz="2200" b="0" i="1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method for finding frequent item-sets in transactional data, based on the principle that a subset of a frequent itemset is also frequent.</a:t>
            </a:r>
            <a: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b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b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1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Examples:</a:t>
            </a:r>
            <a: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b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1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Finding Love with Apriori Methodology. </a:t>
            </a:r>
            <a: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br>
              <a:rPr lang="en-US" sz="2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0" i="1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 e-commerce, to recommend products.</a:t>
            </a:r>
            <a:endParaRPr lang="en-US" sz="2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diagram of a algorithm&#10;&#10;Description automatically generated">
            <a:extLst>
              <a:ext uri="{FF2B5EF4-FFF2-40B4-BE49-F238E27FC236}">
                <a16:creationId xmlns:a16="http://schemas.microsoft.com/office/drawing/2014/main" id="{9EF787DB-EAEB-49FD-83A6-5E934F21D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 b="8199"/>
          <a:stretch/>
        </p:blipFill>
        <p:spPr>
          <a:xfrm>
            <a:off x="5791199" y="1315895"/>
            <a:ext cx="5664201" cy="40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2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rrow pointing to the left&#10;&#10;Description automatically generated">
            <a:extLst>
              <a:ext uri="{FF2B5EF4-FFF2-40B4-BE49-F238E27FC236}">
                <a16:creationId xmlns:a16="http://schemas.microsoft.com/office/drawing/2014/main" id="{BA0F2867-21B4-4C07-B54C-D3A73301D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35"/>
          <a:stretch/>
        </p:blipFill>
        <p:spPr>
          <a:xfrm>
            <a:off x="1670670" y="1070182"/>
            <a:ext cx="1639104" cy="1720994"/>
          </a:xfrm>
          <a:prstGeom prst="rect">
            <a:avLst/>
          </a:prstGeom>
        </p:spPr>
      </p:pic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E52874C7-CDCA-4722-B394-68DAB6E2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4" r="38793"/>
          <a:stretch/>
        </p:blipFill>
        <p:spPr>
          <a:xfrm>
            <a:off x="1670670" y="4988710"/>
            <a:ext cx="1682660" cy="1580803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115338AC-2383-4C30-A788-DCCB02966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r="12801"/>
          <a:stretch/>
        </p:blipFill>
        <p:spPr>
          <a:xfrm>
            <a:off x="6943332" y="1406375"/>
            <a:ext cx="1639104" cy="1384533"/>
          </a:xfrm>
          <a:prstGeom prst="rect">
            <a:avLst/>
          </a:prstGeom>
        </p:spPr>
      </p:pic>
      <p:pic>
        <p:nvPicPr>
          <p:cNvPr id="13" name="Picture 12" descr="A table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6ECF155C-D773-40CC-B43F-5C5A9A899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4" t="36424" r="625" b="29852"/>
          <a:stretch/>
        </p:blipFill>
        <p:spPr>
          <a:xfrm>
            <a:off x="6943332" y="4959594"/>
            <a:ext cx="1815401" cy="593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862D2-284A-42DE-B60D-A3D4670AE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19" r="-214"/>
          <a:stretch/>
        </p:blipFill>
        <p:spPr>
          <a:xfrm>
            <a:off x="1663427" y="3173333"/>
            <a:ext cx="1322093" cy="1440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766F3-92DB-4847-BBF2-C0448C71E7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39" t="19368" r="42807" b="20687"/>
          <a:stretch/>
        </p:blipFill>
        <p:spPr>
          <a:xfrm>
            <a:off x="6948168" y="3037788"/>
            <a:ext cx="2307212" cy="9143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47948-4998-4C91-A040-8962EF560886}"/>
              </a:ext>
            </a:extLst>
          </p:cNvPr>
          <p:cNvSpPr txBox="1"/>
          <p:nvPr/>
        </p:nvSpPr>
        <p:spPr>
          <a:xfrm>
            <a:off x="1097432" y="671733"/>
            <a:ext cx="58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Let’s say we have the following transaction data of a store.</a:t>
            </a:r>
            <a:endParaRPr lang="en-US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A99114-F3B3-44CC-92D3-03EDD70F681E}"/>
              </a:ext>
            </a:extLst>
          </p:cNvPr>
          <p:cNvSpPr txBox="1"/>
          <p:nvPr/>
        </p:nvSpPr>
        <p:spPr>
          <a:xfrm>
            <a:off x="1586241" y="2826841"/>
            <a:ext cx="489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b="1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Iteration 1:</a:t>
            </a:r>
            <a:r>
              <a:rPr lang="en-US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 Let’s assume the min support value is </a:t>
            </a:r>
            <a:r>
              <a:rPr lang="en-US" b="1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2</a:t>
            </a:r>
            <a:r>
              <a:rPr lang="en-US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657D8-A7AB-43F4-8590-C1C82DC81818}"/>
              </a:ext>
            </a:extLst>
          </p:cNvPr>
          <p:cNvSpPr txBox="1"/>
          <p:nvPr/>
        </p:nvSpPr>
        <p:spPr>
          <a:xfrm>
            <a:off x="1586240" y="4642904"/>
            <a:ext cx="523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b="1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Iteration 2:</a:t>
            </a:r>
            <a:r>
              <a:rPr lang="en-US" i="1" kern="1200" dirty="0">
                <a:solidFill>
                  <a:srgbClr val="242424"/>
                </a:solidFill>
                <a:latin typeface="+mj-lt"/>
                <a:ea typeface="+mn-ea"/>
                <a:cs typeface="+mn-cs"/>
              </a:rPr>
              <a:t> Next we will create item sets of size 2.</a:t>
            </a:r>
            <a:endParaRPr lang="en-US" i="1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BA9FA-EBDB-4C75-8257-63E4881B0D93}"/>
              </a:ext>
            </a:extLst>
          </p:cNvPr>
          <p:cNvSpPr txBox="1"/>
          <p:nvPr/>
        </p:nvSpPr>
        <p:spPr>
          <a:xfrm>
            <a:off x="7323867" y="1271227"/>
            <a:ext cx="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i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	</a:t>
            </a:r>
            <a:endParaRPr lang="en-US" i="1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1279B-1CB1-4077-B4AB-43045D69757C}"/>
              </a:ext>
            </a:extLst>
          </p:cNvPr>
          <p:cNvSpPr txBox="1"/>
          <p:nvPr/>
        </p:nvSpPr>
        <p:spPr>
          <a:xfrm flipH="1">
            <a:off x="6821492" y="1058356"/>
            <a:ext cx="418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b="1" i="1" kern="1200" dirty="0">
                <a:latin typeface="+mj-lt"/>
                <a:ea typeface="+mn-ea"/>
                <a:cs typeface="+mn-cs"/>
              </a:rPr>
              <a:t>Pruning:</a:t>
            </a:r>
            <a:r>
              <a:rPr lang="en-US" i="1" kern="1200" dirty="0">
                <a:latin typeface="+mj-lt"/>
                <a:ea typeface="+mn-ea"/>
                <a:cs typeface="+mn-cs"/>
              </a:rPr>
              <a:t> Divide into subsets and eliminate.</a:t>
            </a:r>
            <a:endParaRPr lang="en-US" i="1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4F364-710B-4937-9DF7-5FEC279B94A5}"/>
              </a:ext>
            </a:extLst>
          </p:cNvPr>
          <p:cNvSpPr txBox="1"/>
          <p:nvPr/>
        </p:nvSpPr>
        <p:spPr>
          <a:xfrm>
            <a:off x="6853477" y="2810053"/>
            <a:ext cx="496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b="1" i="1" kern="1200" dirty="0">
                <a:latin typeface="+mj-lt"/>
                <a:ea typeface="+mn-ea"/>
                <a:cs typeface="+mn-cs"/>
              </a:rPr>
              <a:t>Iteration 3: </a:t>
            </a:r>
            <a:r>
              <a:rPr lang="en-US" i="1" kern="1200" dirty="0">
                <a:latin typeface="+mj-lt"/>
                <a:ea typeface="+mn-ea"/>
                <a:cs typeface="+mn-cs"/>
              </a:rPr>
              <a:t>Creating item sets of size 3</a:t>
            </a:r>
            <a:endParaRPr lang="en-US" b="1" i="1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FBBFE9-6B55-43EA-B64D-323AE7C24F30}"/>
              </a:ext>
            </a:extLst>
          </p:cNvPr>
          <p:cNvSpPr txBox="1"/>
          <p:nvPr/>
        </p:nvSpPr>
        <p:spPr>
          <a:xfrm>
            <a:off x="6914370" y="4603022"/>
            <a:ext cx="536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332">
              <a:spcAft>
                <a:spcPts val="600"/>
              </a:spcAft>
            </a:pPr>
            <a:r>
              <a:rPr lang="en-US" b="1" i="1" kern="1200" dirty="0">
                <a:latin typeface="+mj-lt"/>
                <a:ea typeface="+mn-ea"/>
                <a:cs typeface="+mn-cs"/>
              </a:rPr>
              <a:t>Iteration 4: </a:t>
            </a:r>
            <a:r>
              <a:rPr lang="en-US" i="1" kern="1200" dirty="0">
                <a:latin typeface="+mj-lt"/>
                <a:ea typeface="+mn-ea"/>
                <a:cs typeface="+mn-cs"/>
              </a:rPr>
              <a:t>Creating item sets of size 4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50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4D5C4-4C9E-41EF-AF56-4F7CC5A7EEB0}"/>
              </a:ext>
            </a:extLst>
          </p:cNvPr>
          <p:cNvSpPr txBox="1"/>
          <p:nvPr/>
        </p:nvSpPr>
        <p:spPr>
          <a:xfrm>
            <a:off x="1145180" y="839799"/>
            <a:ext cx="9901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42424"/>
                </a:solidFill>
                <a:effectLst/>
                <a:latin typeface="+mj-lt"/>
              </a:rPr>
              <a:t>For I = {1,3,5}</a:t>
            </a:r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, subsets are {1,3}, {1,5}, {3,5}, {1}, {3}, {5}</a:t>
            </a:r>
          </a:p>
          <a:p>
            <a:endParaRPr lang="en-US" b="0" i="1" dirty="0">
              <a:solidFill>
                <a:srgbClr val="242424"/>
              </a:solidFill>
              <a:effectLst/>
              <a:latin typeface="+mj-lt"/>
            </a:endParaRPr>
          </a:p>
          <a:p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minimum confidence = </a:t>
            </a:r>
            <a:r>
              <a:rPr lang="en-US" b="1" i="1" dirty="0">
                <a:solidFill>
                  <a:srgbClr val="242424"/>
                </a:solidFill>
                <a:effectLst/>
                <a:latin typeface="+mj-lt"/>
              </a:rPr>
              <a:t>60%</a:t>
            </a:r>
          </a:p>
          <a:p>
            <a:endParaRPr lang="en-US" i="1" dirty="0">
              <a:solidFill>
                <a:srgbClr val="242424"/>
              </a:solidFill>
              <a:latin typeface="+mj-lt"/>
            </a:endParaRPr>
          </a:p>
          <a:p>
            <a:r>
              <a:rPr lang="en-US" b="1" i="1" dirty="0">
                <a:solidFill>
                  <a:srgbClr val="242424"/>
                </a:solidFill>
                <a:effectLst/>
                <a:latin typeface="+mj-lt"/>
              </a:rPr>
              <a:t>Applying Rules: </a:t>
            </a:r>
          </a:p>
          <a:p>
            <a:pPr algn="l"/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For every subsets S of I, you output the rule</a:t>
            </a:r>
          </a:p>
          <a:p>
            <a:pPr algn="l"/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	S -&gt; (I-S) (means S recommends I-S)</a:t>
            </a:r>
          </a:p>
          <a:p>
            <a:pPr algn="l"/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	if </a:t>
            </a:r>
            <a:r>
              <a:rPr lang="en-US" b="1" i="1" dirty="0">
                <a:solidFill>
                  <a:srgbClr val="242424"/>
                </a:solidFill>
                <a:effectLst/>
                <a:latin typeface="+mj-lt"/>
              </a:rPr>
              <a:t>support(I) / support(S) &gt;= min</a:t>
            </a:r>
            <a:r>
              <a:rPr lang="en-US" b="1" i="1" dirty="0">
                <a:solidFill>
                  <a:srgbClr val="242424"/>
                </a:solidFill>
                <a:latin typeface="+mj-lt"/>
              </a:rPr>
              <a:t> confidence</a:t>
            </a:r>
            <a:r>
              <a:rPr lang="en-US" b="1" i="1" dirty="0">
                <a:solidFill>
                  <a:srgbClr val="242424"/>
                </a:solidFill>
                <a:effectLst/>
                <a:latin typeface="+mj-lt"/>
              </a:rPr>
              <a:t> value</a:t>
            </a:r>
            <a:endParaRPr lang="en-US" b="1" i="1" dirty="0">
              <a:solidFill>
                <a:srgbClr val="242424"/>
              </a:solidFill>
              <a:latin typeface="+mj-lt"/>
            </a:endParaRPr>
          </a:p>
          <a:p>
            <a:pPr algn="l"/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	</a:t>
            </a:r>
          </a:p>
          <a:p>
            <a:endParaRPr lang="en-US" i="1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3D508-2AE7-481C-A89E-EF21504C5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83162"/>
              </p:ext>
            </p:extLst>
          </p:nvPr>
        </p:nvGraphicFramePr>
        <p:xfrm>
          <a:off x="1214325" y="3457881"/>
          <a:ext cx="9832495" cy="2560320"/>
        </p:xfrm>
        <a:graphic>
          <a:graphicData uri="http://schemas.openxmlformats.org/drawingml/2006/table">
            <a:tbl>
              <a:tblPr/>
              <a:tblGrid>
                <a:gridCol w="1966499">
                  <a:extLst>
                    <a:ext uri="{9D8B030D-6E8A-4147-A177-3AD203B41FA5}">
                      <a16:colId xmlns:a16="http://schemas.microsoft.com/office/drawing/2014/main" val="786632214"/>
                    </a:ext>
                  </a:extLst>
                </a:gridCol>
                <a:gridCol w="1966499">
                  <a:extLst>
                    <a:ext uri="{9D8B030D-6E8A-4147-A177-3AD203B41FA5}">
                      <a16:colId xmlns:a16="http://schemas.microsoft.com/office/drawing/2014/main" val="740392683"/>
                    </a:ext>
                  </a:extLst>
                </a:gridCol>
                <a:gridCol w="1966499">
                  <a:extLst>
                    <a:ext uri="{9D8B030D-6E8A-4147-A177-3AD203B41FA5}">
                      <a16:colId xmlns:a16="http://schemas.microsoft.com/office/drawing/2014/main" val="2725563972"/>
                    </a:ext>
                  </a:extLst>
                </a:gridCol>
                <a:gridCol w="1966499">
                  <a:extLst>
                    <a:ext uri="{9D8B030D-6E8A-4147-A177-3AD203B41FA5}">
                      <a16:colId xmlns:a16="http://schemas.microsoft.com/office/drawing/2014/main" val="2133570136"/>
                    </a:ext>
                  </a:extLst>
                </a:gridCol>
                <a:gridCol w="1966499">
                  <a:extLst>
                    <a:ext uri="{9D8B030D-6E8A-4147-A177-3AD203B41FA5}">
                      <a16:colId xmlns:a16="http://schemas.microsoft.com/office/drawing/2014/main" val="1616992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Set</a:t>
                      </a:r>
                    </a:p>
                  </a:txBody>
                  <a:tcPr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Rule</a:t>
                      </a:r>
                    </a:p>
                  </a:txBody>
                  <a:tcPr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Association</a:t>
                      </a:r>
                    </a:p>
                  </a:txBody>
                  <a:tcPr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Confidence</a:t>
                      </a:r>
                    </a:p>
                  </a:txBody>
                  <a:tcPr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Status</a:t>
                      </a:r>
                    </a:p>
                  </a:txBody>
                  <a:tcPr anchor="b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96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Rule 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{1,3} -&gt; 1 &amp; 3 -&gt; 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66.66% &gt;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03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Rule 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{1,5} -&gt; 1 &amp; 5 -&gt; 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100% &gt;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511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Rule 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{3,5} -&gt; 3 &amp; 5 -&gt; 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66.66% &gt;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63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Rule 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{1} -&gt; 1 -&gt; 3 &amp; 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66.66% &gt;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193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Rule 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{3} -&gt; 3 -&gt; 1 &amp; 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50% &lt;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Rejected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226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{1,3,5}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Rule 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{5} -&gt; 5 -&gt; 1 &amp; 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50% &lt; 60%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Rejected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94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40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7" name="Picture 46" descr="Shopping cart with boxes">
            <a:extLst>
              <a:ext uri="{FF2B5EF4-FFF2-40B4-BE49-F238E27FC236}">
                <a16:creationId xmlns:a16="http://schemas.microsoft.com/office/drawing/2014/main" id="{CA9492F9-5E01-2F8E-5466-78AB8487E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t="9409" b="6321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49" y="1367666"/>
            <a:ext cx="9585451" cy="412266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fontAlgn="base"/>
            <a:r>
              <a:rPr lang="en-US" b="1" i="1" dirty="0">
                <a:latin typeface="+mn-lt"/>
              </a:rPr>
              <a:t>R</a:t>
            </a:r>
            <a:r>
              <a:rPr lang="en-US" b="1" i="1" u="none" strike="noStrike" dirty="0">
                <a:effectLst/>
                <a:latin typeface="+mn-lt"/>
              </a:rPr>
              <a:t>eal-world applications of Market Basket Analysis</a:t>
            </a:r>
            <a:r>
              <a:rPr lang="en-US" b="1" i="0" u="none" strike="noStrike" dirty="0">
                <a:effectLst/>
              </a:rPr>
              <a:t>.</a:t>
            </a:r>
            <a:br>
              <a:rPr lang="en-US" b="1" i="0" dirty="0">
                <a:effectLst/>
              </a:rPr>
            </a:br>
            <a:br>
              <a:rPr lang="en-US" sz="2800" b="1" i="0" dirty="0">
                <a:effectLst/>
              </a:rPr>
            </a:br>
            <a:r>
              <a:rPr lang="en-US" sz="2800" b="1" i="1" u="none" strike="noStrike" dirty="0">
                <a:effectLst/>
              </a:rPr>
              <a:t>Amazon: Amazon's recommendation system is a prime example.</a:t>
            </a:r>
            <a:br>
              <a:rPr lang="en-US" sz="2800" b="1" i="1" dirty="0">
                <a:effectLst/>
              </a:rPr>
            </a:br>
            <a:br>
              <a:rPr lang="en-US" sz="2800" b="1" i="1" dirty="0">
                <a:effectLst/>
              </a:rPr>
            </a:br>
            <a:r>
              <a:rPr lang="en-US" sz="2800" b="1" i="1" u="none" strike="noStrike" dirty="0">
                <a:effectLst/>
              </a:rPr>
              <a:t>Netflix: Netflix uses MBA to suggest movies and TV shows.</a:t>
            </a:r>
            <a:br>
              <a:rPr lang="en-US" sz="2800" b="1" i="1" dirty="0">
                <a:effectLst/>
              </a:rPr>
            </a:br>
            <a:br>
              <a:rPr lang="en-US" sz="2800" b="1" i="1" dirty="0">
                <a:effectLst/>
              </a:rPr>
            </a:br>
            <a:r>
              <a:rPr lang="en-US" sz="2800" b="1" i="1" u="none" strike="noStrike" dirty="0">
                <a:effectLst/>
              </a:rPr>
              <a:t>Retail: Supermarkets optimize product placements.</a:t>
            </a:r>
            <a:r>
              <a:rPr lang="en-US" sz="2800" b="1" i="1" dirty="0">
                <a:effectLst/>
              </a:rPr>
              <a:t>​</a:t>
            </a:r>
            <a:br>
              <a:rPr lang="en-US" sz="2800" b="1" i="0" dirty="0">
                <a:effectLst/>
              </a:rPr>
            </a:br>
            <a:r>
              <a:rPr lang="en-US" sz="2800" b="1" i="0" dirty="0"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1267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2AB38-7699-4370-8308-2C64C263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423380" cy="629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fontAlgn="base"/>
            <a:r>
              <a:rPr lang="en-US" sz="4900" b="1" i="1" u="none" strike="noStrike" dirty="0">
                <a:solidFill>
                  <a:srgbClr val="FFFFFF"/>
                </a:solidFill>
                <a:effectLst/>
              </a:rPr>
              <a:t>What are the limitations of Market Basket Analysis</a:t>
            </a:r>
            <a:r>
              <a:rPr lang="en-US" sz="4900" b="1" i="1" dirty="0">
                <a:solidFill>
                  <a:srgbClr val="FFFFFF"/>
                </a:solidFill>
                <a:effectLst/>
              </a:rPr>
              <a:t>​</a:t>
            </a:r>
            <a:r>
              <a:rPr lang="en-US" sz="4900" b="1" i="1" dirty="0">
                <a:solidFill>
                  <a:srgbClr val="FFFFFF"/>
                </a:solidFill>
              </a:rPr>
              <a:t>?</a:t>
            </a:r>
            <a:br>
              <a:rPr lang="en-US" sz="2400" b="1" i="1" dirty="0">
                <a:solidFill>
                  <a:srgbClr val="FFFFFF"/>
                </a:solidFill>
              </a:rPr>
            </a:br>
            <a:br>
              <a:rPr lang="en-US" sz="4900" b="1" i="1" dirty="0">
                <a:solidFill>
                  <a:srgbClr val="FFFFFF"/>
                </a:solidFill>
              </a:rPr>
            </a:br>
            <a:r>
              <a:rPr lang="en-US" sz="2400" b="1" i="1" u="none" strike="noStrike" dirty="0">
                <a:solidFill>
                  <a:srgbClr val="FFFFFF"/>
                </a:solidFill>
                <a:effectLst/>
              </a:rPr>
              <a:t>Performance Issues with large datasets.</a:t>
            </a:r>
            <a:r>
              <a:rPr lang="en-US" sz="2400" b="1" i="1" dirty="0">
                <a:solidFill>
                  <a:srgbClr val="FFFFFF"/>
                </a:solidFill>
                <a:effectLst/>
              </a:rPr>
              <a:t>​</a:t>
            </a: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r>
              <a:rPr lang="en-US" sz="2400" b="1" i="1" u="none" strike="noStrike" dirty="0">
                <a:solidFill>
                  <a:srgbClr val="FFFFFF"/>
                </a:solidFill>
                <a:effectLst/>
              </a:rPr>
              <a:t>Overly Simplistic: Ignores external variables like seasonality.</a:t>
            </a:r>
            <a:r>
              <a:rPr lang="en-US" sz="2400" b="1" i="1" dirty="0">
                <a:solidFill>
                  <a:srgbClr val="FFFFFF"/>
                </a:solidFill>
                <a:effectLst/>
              </a:rPr>
              <a:t>​</a:t>
            </a: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r>
              <a:rPr lang="en-US" sz="2400" b="1" i="1" u="none" strike="noStrike" dirty="0">
                <a:solidFill>
                  <a:srgbClr val="FFFFFF"/>
                </a:solidFill>
                <a:effectLst/>
              </a:rPr>
              <a:t>Risk of False Positives: Coincidental item associations.</a:t>
            </a:r>
            <a:r>
              <a:rPr lang="en-US" sz="2400" b="1" i="1" dirty="0">
                <a:solidFill>
                  <a:srgbClr val="FFFFFF"/>
                </a:solidFill>
                <a:effectLst/>
              </a:rPr>
              <a:t>​</a:t>
            </a: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br>
              <a:rPr lang="en-US" sz="2400" b="1" i="1" dirty="0">
                <a:solidFill>
                  <a:srgbClr val="FFFFFF"/>
                </a:solidFill>
                <a:effectLst/>
              </a:rPr>
            </a:br>
            <a:endParaRPr lang="en-US" sz="2400" b="1" i="1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62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2AB38-7699-4370-8308-2C64C263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5" y="2193130"/>
            <a:ext cx="10960090" cy="42751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fontAlgn="base"/>
            <a:r>
              <a:rPr lang="en-US" b="1" i="1" dirty="0">
                <a:latin typeface="+mn-lt"/>
              </a:rPr>
              <a:t>Key Take Away:​</a:t>
            </a:r>
            <a:br>
              <a:rPr lang="en-US" b="1" i="1" dirty="0">
                <a:latin typeface="+mn-lt"/>
              </a:rPr>
            </a:br>
            <a:br>
              <a:rPr lang="en-US" b="1" i="1" dirty="0">
                <a:latin typeface="+mn-lt"/>
              </a:rPr>
            </a:br>
            <a:r>
              <a:rPr lang="en-US" sz="2800" i="1" dirty="0"/>
              <a:t>Market Basket Analysis is a business strategy used to design store layouts based on customers’ shopping behavior and purchase histories.​</a:t>
            </a:r>
            <a:br>
              <a:rPr lang="en-US" sz="2800" i="1" dirty="0"/>
            </a:br>
            <a:br>
              <a:rPr lang="en-US" sz="2800" i="1" dirty="0"/>
            </a:br>
            <a:r>
              <a:rPr lang="en-US" sz="2800" i="1" dirty="0"/>
              <a:t>This idea is also applicable to machine learning algorithms to teach machines to help businesses, especially in the e-commerce sector.​</a:t>
            </a:r>
            <a:br>
              <a:rPr lang="en-US" sz="2800" i="1" dirty="0"/>
            </a:br>
            <a:br>
              <a:rPr lang="en-US" sz="2800" i="1" dirty="0"/>
            </a:br>
            <a:r>
              <a:rPr lang="en-US" sz="2800" i="1" dirty="0"/>
              <a:t>In this article, we have looked into the math behind the association rules​. Also, gone through an overview of the Apriori algorithm. </a:t>
            </a:r>
            <a:br>
              <a:rPr lang="en-US" sz="2800" i="1" dirty="0"/>
            </a:br>
            <a:r>
              <a:rPr lang="en-US" sz="2800" dirty="0"/>
              <a:t>​</a:t>
            </a:r>
            <a:br>
              <a:rPr lang="en-US" sz="2800" dirty="0"/>
            </a:br>
            <a:r>
              <a:rPr lang="en-US" sz="2800" dirty="0"/>
              <a:t>​</a:t>
            </a:r>
            <a:br>
              <a:rPr lang="en-US" sz="2800" dirty="0"/>
            </a:br>
            <a:r>
              <a:rPr lang="en-US" sz="28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60823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White flowers on a green background">
            <a:extLst>
              <a:ext uri="{FF2B5EF4-FFF2-40B4-BE49-F238E27FC236}">
                <a16:creationId xmlns:a16="http://schemas.microsoft.com/office/drawing/2014/main" id="{22D762FA-F05D-87FE-EE14-4072ACDD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 t="6003" b="9727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492F-637F-45DA-BEB7-099AD63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400300"/>
            <a:ext cx="9144000" cy="16606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fontAlgn="base"/>
            <a:r>
              <a:rPr lang="en-US" sz="88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463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FF904-AE14-4027-A362-79EFE6B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49" y="4286160"/>
            <a:ext cx="10883901" cy="2228040"/>
          </a:xfrm>
        </p:spPr>
        <p:txBody>
          <a:bodyPr vert="horz" wrap="square" lIns="91440" tIns="45720" rIns="91440" bIns="45720" rtlCol="0" anchor="b">
            <a:noAutofit/>
          </a:bodyPr>
          <a:lstStyle/>
          <a:p>
            <a:pPr algn="ctr" fontAlgn="base"/>
            <a:r>
              <a:rPr lang="en-US" b="1" i="0" u="none" strike="noStrike" dirty="0">
                <a:solidFill>
                  <a:schemeClr val="bg1"/>
                </a:solidFill>
                <a:effectLst/>
                <a:latin typeface="+mn-lt"/>
              </a:rPr>
              <a:t>What is Market Basket Analysis?</a:t>
            </a:r>
            <a:r>
              <a:rPr lang="en-US" b="1" i="0" dirty="0">
                <a:solidFill>
                  <a:schemeClr val="bg1"/>
                </a:solidFill>
                <a:effectLst/>
                <a:latin typeface="+mn-lt"/>
              </a:rPr>
              <a:t>​</a:t>
            </a:r>
            <a:br>
              <a:rPr lang="en-US" b="1" i="0" dirty="0">
                <a:solidFill>
                  <a:schemeClr val="bg1"/>
                </a:solidFill>
                <a:effectLst/>
              </a:rPr>
            </a:br>
            <a:r>
              <a:rPr lang="en-US" sz="2300" i="0" u="none" strike="noStrike" dirty="0">
                <a:solidFill>
                  <a:schemeClr val="bg1"/>
                </a:solidFill>
                <a:effectLst/>
              </a:rPr>
              <a:t>Market Basket Analysis is a data analysis technique used to discover relationships between products or items by identifying which items are frequently bought or consumed together. </a:t>
            </a:r>
            <a:r>
              <a:rPr lang="en-US" sz="2300" i="0" dirty="0">
                <a:solidFill>
                  <a:schemeClr val="bg1"/>
                </a:solidFill>
                <a:effectLst/>
              </a:rPr>
              <a:t>​</a:t>
            </a:r>
            <a:br>
              <a:rPr lang="en-US" sz="2300" i="0" dirty="0">
                <a:solidFill>
                  <a:schemeClr val="bg1"/>
                </a:solidFill>
                <a:effectLst/>
              </a:rPr>
            </a:br>
            <a:r>
              <a:rPr lang="en-US" sz="2300" i="0" dirty="0">
                <a:solidFill>
                  <a:schemeClr val="bg1"/>
                </a:solidFill>
                <a:effectLst/>
              </a:rPr>
              <a:t>​</a:t>
            </a:r>
            <a:br>
              <a:rPr lang="en-US" sz="2300" i="0" dirty="0">
                <a:solidFill>
                  <a:schemeClr val="bg1"/>
                </a:solidFill>
                <a:effectLst/>
              </a:rPr>
            </a:br>
            <a:r>
              <a:rPr lang="en-US" sz="2300" i="0" u="none" strike="noStrike" dirty="0">
                <a:solidFill>
                  <a:schemeClr val="bg1"/>
                </a:solidFill>
                <a:effectLst/>
              </a:rPr>
              <a:t>It's primarily used by retailers to optimize product placements, design promotions, and enhance the shopping experience by understanding the purchasing patterns of customers.</a:t>
            </a:r>
            <a:r>
              <a:rPr lang="en-US" sz="2300" i="0" dirty="0">
                <a:solidFill>
                  <a:schemeClr val="bg1"/>
                </a:solidFill>
                <a:effectLst/>
              </a:rPr>
              <a:t>​</a:t>
            </a:r>
          </a:p>
        </p:txBody>
      </p:sp>
      <p:pic>
        <p:nvPicPr>
          <p:cNvPr id="6" name="Picture 5" descr="A group of people in a grocery store&#10;&#10;Description automatically generated">
            <a:extLst>
              <a:ext uri="{FF2B5EF4-FFF2-40B4-BE49-F238E27FC236}">
                <a16:creationId xmlns:a16="http://schemas.microsoft.com/office/drawing/2014/main" id="{616D84B4-7A3E-4FF2-B39C-8D0F2402BD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9" b="4485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27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 descr="Closeup image of beer bubbles">
            <a:extLst>
              <a:ext uri="{FF2B5EF4-FFF2-40B4-BE49-F238E27FC236}">
                <a16:creationId xmlns:a16="http://schemas.microsoft.com/office/drawing/2014/main" id="{74387BE3-EB02-7624-955A-BB2E94B28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876" r="8875" b="-1"/>
          <a:stretch/>
        </p:blipFill>
        <p:spPr>
          <a:xfrm>
            <a:off x="0" y="10"/>
            <a:ext cx="845029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C8D20-1839-4A16-A680-821E184E2065}"/>
              </a:ext>
            </a:extLst>
          </p:cNvPr>
          <p:cNvSpPr txBox="1"/>
          <p:nvPr/>
        </p:nvSpPr>
        <p:spPr>
          <a:xfrm>
            <a:off x="586921" y="2573688"/>
            <a:ext cx="5890882" cy="3802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</a:rPr>
              <a:t>Have you ever heard of beer and diaper story?</a:t>
            </a:r>
          </a:p>
        </p:txBody>
      </p:sp>
      <p:pic>
        <p:nvPicPr>
          <p:cNvPr id="37" name="Picture 36" descr="A box full of polystyrene peanuts">
            <a:extLst>
              <a:ext uri="{FF2B5EF4-FFF2-40B4-BE49-F238E27FC236}">
                <a16:creationId xmlns:a16="http://schemas.microsoft.com/office/drawing/2014/main" id="{4BACC0B7-E3B3-448F-A14F-015BAC42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75" b="87572" l="9326" r="89893">
                        <a14:foregroundMark x1="16846" y1="30172" x2="20508" y2="16667"/>
                        <a14:foregroundMark x1="20508" y1="16667" x2="26953" y2="11997"/>
                        <a14:foregroundMark x1="26953" y1="11997" x2="43799" y2="11422"/>
                        <a14:foregroundMark x1="43799" y1="11422" x2="72656" y2="14583"/>
                        <a14:foregroundMark x1="72656" y1="14583" x2="76514" y2="17098"/>
                        <a14:foregroundMark x1="76514" y1="17098" x2="77930" y2="24353"/>
                        <a14:foregroundMark x1="77930" y1="24353" x2="77686" y2="31753"/>
                        <a14:foregroundMark x1="77686" y1="31753" x2="74268" y2="34986"/>
                        <a14:foregroundMark x1="74268" y1="34986" x2="26953" y2="41451"/>
                        <a14:foregroundMark x1="26953" y1="41451" x2="21191" y2="39799"/>
                        <a14:foregroundMark x1="21191" y1="39799" x2="17090" y2="35776"/>
                        <a14:foregroundMark x1="17090" y1="35776" x2="14404" y2="30747"/>
                        <a14:foregroundMark x1="14404" y1="30747" x2="16846" y2="25287"/>
                        <a14:foregroundMark x1="16846" y1="25287" x2="16064" y2="38721"/>
                        <a14:foregroundMark x1="16064" y1="38721" x2="19922" y2="38721"/>
                        <a14:foregroundMark x1="86719" y1="68534" x2="89941" y2="72629"/>
                        <a14:foregroundMark x1="89941" y1="72629" x2="90527" y2="79526"/>
                        <a14:foregroundMark x1="90527" y1="79526" x2="85693" y2="90733"/>
                        <a14:foregroundMark x1="85693" y1="90733" x2="81396" y2="94899"/>
                        <a14:foregroundMark x1="81396" y1="94899" x2="76807" y2="93606"/>
                        <a14:foregroundMark x1="76807" y1="93606" x2="73047" y2="90086"/>
                        <a14:foregroundMark x1="73047" y1="90086" x2="64160" y2="87716"/>
                        <a14:foregroundMark x1="64160" y1="87716" x2="44287" y2="91020"/>
                        <a14:foregroundMark x1="44287" y1="91020" x2="16455" y2="85560"/>
                        <a14:foregroundMark x1="16455" y1="85560" x2="16846" y2="78161"/>
                        <a14:foregroundMark x1="16846" y1="78161" x2="20410" y2="71408"/>
                        <a14:foregroundMark x1="20410" y1="71408" x2="25928" y2="65589"/>
                        <a14:foregroundMark x1="25928" y1="65589" x2="47119" y2="60345"/>
                        <a14:foregroundMark x1="47119" y1="60345" x2="56299" y2="60273"/>
                        <a14:foregroundMark x1="56299" y1="60273" x2="72754" y2="65374"/>
                        <a14:foregroundMark x1="72754" y1="65374" x2="81738" y2="71552"/>
                        <a14:foregroundMark x1="81738" y1="71552" x2="86133" y2="71264"/>
                        <a14:foregroundMark x1="86133" y1="71264" x2="86914" y2="68175"/>
                        <a14:foregroundMark x1="86816" y1="41236" x2="87207" y2="13362"/>
                        <a14:foregroundMark x1="87207" y1="13362" x2="78564" y2="11422"/>
                        <a14:foregroundMark x1="78564" y1="11422" x2="69385" y2="13075"/>
                        <a14:foregroundMark x1="69385" y1="13075" x2="69189" y2="22055"/>
                        <a14:foregroundMark x1="69189" y1="22055" x2="74121" y2="34555"/>
                        <a14:foregroundMark x1="74121" y1="34555" x2="78174" y2="40158"/>
                        <a14:foregroundMark x1="78174" y1="40158" x2="83203" y2="43391"/>
                        <a14:foregroundMark x1="83203" y1="43391" x2="87402" y2="43750"/>
                        <a14:foregroundMark x1="87402" y1="43750" x2="85889" y2="40014"/>
                        <a14:foregroundMark x1="67480" y1="74713" x2="67480" y2="74713"/>
                        <a14:foregroundMark x1="69873" y1="85560" x2="72852" y2="89943"/>
                        <a14:foregroundMark x1="72852" y1="89943" x2="82227" y2="91523"/>
                        <a14:foregroundMark x1="82227" y1="91523" x2="86426" y2="90876"/>
                        <a14:foregroundMark x1="86426" y1="90876" x2="87695" y2="85273"/>
                        <a14:foregroundMark x1="87695" y1="85273" x2="83252" y2="82184"/>
                        <a14:foregroundMark x1="83252" y1="82184" x2="78711" y2="82184"/>
                        <a14:foregroundMark x1="78711" y1="82184" x2="69727" y2="86638"/>
                        <a14:foregroundMark x1="69727" y1="86638" x2="68652" y2="87572"/>
                        <a14:foregroundMark x1="17188" y1="19540" x2="17139" y2="11853"/>
                        <a14:foregroundMark x1="17139" y1="11853" x2="12988" y2="8693"/>
                        <a14:foregroundMark x1="12988" y1="8693" x2="8691" y2="9411"/>
                        <a14:foregroundMark x1="8691" y1="9411" x2="9326" y2="15589"/>
                        <a14:foregroundMark x1="9326" y1="15589" x2="12842" y2="18750"/>
                        <a14:foregroundMark x1="12842" y1="18750" x2="17236" y2="19181"/>
                        <a14:foregroundMark x1="17236" y1="19181" x2="17529" y2="18966"/>
                      </a14:backgroundRemoval>
                    </a14:imgEffect>
                  </a14:imgLayer>
                </a14:imgProps>
              </a:ext>
            </a:extLst>
          </a:blip>
          <a:srcRect l="19365" r="21511" b="-1"/>
          <a:stretch/>
        </p:blipFill>
        <p:spPr>
          <a:xfrm>
            <a:off x="6226167" y="-889000"/>
            <a:ext cx="5962785" cy="84328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024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bstract mesh of blue lines and verticies">
            <a:extLst>
              <a:ext uri="{FF2B5EF4-FFF2-40B4-BE49-F238E27FC236}">
                <a16:creationId xmlns:a16="http://schemas.microsoft.com/office/drawing/2014/main" id="{2BC761D2-CB1E-E830-F2D0-90E7111F4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r="26627" b="-1"/>
          <a:stretch/>
        </p:blipFill>
        <p:spPr>
          <a:xfrm>
            <a:off x="6219824" y="10"/>
            <a:ext cx="5972175" cy="6857990"/>
          </a:xfrm>
          <a:prstGeom prst="rect">
            <a:avLst/>
          </a:prstGeom>
        </p:spPr>
      </p:pic>
      <p:sp useBgFill="1">
        <p:nvSpPr>
          <p:cNvPr id="156" name="Freeform 8">
            <a:extLst>
              <a:ext uri="{FF2B5EF4-FFF2-40B4-BE49-F238E27FC236}">
                <a16:creationId xmlns:a16="http://schemas.microsoft.com/office/drawing/2014/main" id="{6D0A83AF-007F-4D9C-91CC-1BF617BA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80"/>
            <a:ext cx="9468701" cy="685848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7">
            <a:extLst>
              <a:ext uri="{FF2B5EF4-FFF2-40B4-BE49-F238E27FC236}">
                <a16:creationId xmlns:a16="http://schemas.microsoft.com/office/drawing/2014/main" id="{74ECAE55-685A-4305-A4B4-37C08C7C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1029178"/>
            <a:ext cx="8078051" cy="582930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4D65-56E9-4C1A-82AB-6CB289B6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3" y="2282347"/>
            <a:ext cx="6184901" cy="35464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fontAlgn="base"/>
            <a:r>
              <a:rPr lang="en-US" sz="4000" b="1" i="1" u="none" strike="noStrike" dirty="0">
                <a:solidFill>
                  <a:srgbClr val="FFFFFF"/>
                </a:solidFill>
                <a:effectLst/>
                <a:latin typeface="+mn-lt"/>
              </a:rPr>
              <a:t>What is Association Rule?</a:t>
            </a:r>
            <a:r>
              <a:rPr lang="en-US" sz="4000" b="1" i="1" dirty="0">
                <a:solidFill>
                  <a:srgbClr val="FFFFFF"/>
                </a:solidFill>
                <a:effectLst/>
                <a:latin typeface="+mn-lt"/>
              </a:rPr>
              <a:t>​</a:t>
            </a:r>
            <a:br>
              <a:rPr lang="en-US" sz="2200" b="0" i="1" dirty="0">
                <a:solidFill>
                  <a:srgbClr val="FFFFFF"/>
                </a:solidFill>
                <a:effectLst/>
              </a:rPr>
            </a:br>
            <a:r>
              <a:rPr lang="en-US" sz="2200" b="0" i="1" dirty="0">
                <a:solidFill>
                  <a:srgbClr val="FFFFFF"/>
                </a:solidFill>
                <a:effectLst/>
              </a:rPr>
              <a:t>​</a:t>
            </a:r>
            <a:br>
              <a:rPr lang="en-US" sz="2200" b="0" i="1" dirty="0">
                <a:solidFill>
                  <a:srgbClr val="FFFFFF"/>
                </a:solidFill>
                <a:effectLst/>
              </a:rPr>
            </a:br>
            <a:r>
              <a:rPr lang="en-US" sz="3200" b="0" i="1" u="none" strike="noStrike" dirty="0">
                <a:solidFill>
                  <a:srgbClr val="FFFFFF"/>
                </a:solidFill>
                <a:effectLst/>
              </a:rPr>
              <a:t>Association rules are IF-THEN statements that reveal connections between items. </a:t>
            </a:r>
            <a:br>
              <a:rPr lang="en-US" sz="3200" b="0" i="1" u="none" strike="noStrike" dirty="0">
                <a:solidFill>
                  <a:srgbClr val="FFFFFF"/>
                </a:solidFill>
                <a:effectLst/>
              </a:rPr>
            </a:br>
            <a:br>
              <a:rPr lang="en-US" sz="32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3200" b="0" i="1" u="none" strike="noStrike" dirty="0">
                <a:solidFill>
                  <a:srgbClr val="FFFFFF"/>
                </a:solidFill>
                <a:effectLst/>
              </a:rPr>
              <a:t>For example, IF a customer buys Phone (antecedent), THEN they are likely to buy Phone Case (consequent).</a:t>
            </a:r>
            <a:r>
              <a:rPr lang="en-US" sz="3200" b="0" i="1" dirty="0">
                <a:solidFill>
                  <a:srgbClr val="FFFFFF"/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0498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bstract mesh of blue lines and verticies">
            <a:extLst>
              <a:ext uri="{FF2B5EF4-FFF2-40B4-BE49-F238E27FC236}">
                <a16:creationId xmlns:a16="http://schemas.microsoft.com/office/drawing/2014/main" id="{2BC761D2-CB1E-E830-F2D0-90E7111F4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r="26627" b="-1"/>
          <a:stretch/>
        </p:blipFill>
        <p:spPr>
          <a:xfrm>
            <a:off x="6219824" y="10"/>
            <a:ext cx="5972175" cy="6857990"/>
          </a:xfrm>
          <a:prstGeom prst="rect">
            <a:avLst/>
          </a:prstGeom>
        </p:spPr>
      </p:pic>
      <p:sp useBgFill="1">
        <p:nvSpPr>
          <p:cNvPr id="134" name="Freeform 8">
            <a:extLst>
              <a:ext uri="{FF2B5EF4-FFF2-40B4-BE49-F238E27FC236}">
                <a16:creationId xmlns:a16="http://schemas.microsoft.com/office/drawing/2014/main" id="{6D0A83AF-007F-4D9C-91CC-1BF617BA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80"/>
            <a:ext cx="9468701" cy="685848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7">
            <a:extLst>
              <a:ext uri="{FF2B5EF4-FFF2-40B4-BE49-F238E27FC236}">
                <a16:creationId xmlns:a16="http://schemas.microsoft.com/office/drawing/2014/main" id="{74ECAE55-685A-4305-A4B4-37C08C7C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1029178"/>
            <a:ext cx="8078051" cy="582930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4D65-56E9-4C1A-82AB-6CB289B6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4" y="2600325"/>
            <a:ext cx="6286501" cy="34480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3600" b="1" i="1" dirty="0">
                <a:solidFill>
                  <a:srgbClr val="FFFFFF"/>
                </a:solidFill>
                <a:effectLst/>
                <a:latin typeface="+mn-lt"/>
              </a:rPr>
              <a:t>What is Support?​</a:t>
            </a:r>
            <a:br>
              <a:rPr lang="en-US" sz="3400" b="1" i="1" dirty="0">
                <a:solidFill>
                  <a:srgbClr val="FFFFFF"/>
                </a:solidFill>
                <a:effectLst/>
              </a:rPr>
            </a:br>
            <a:br>
              <a:rPr lang="en-US" sz="3400" b="1" i="1" dirty="0">
                <a:solidFill>
                  <a:srgbClr val="FFFFFF"/>
                </a:solidFill>
                <a:effectLst/>
              </a:rPr>
            </a:br>
            <a:r>
              <a:rPr lang="en-US" sz="2900" i="1" dirty="0">
                <a:solidFill>
                  <a:srgbClr val="FFFFFF"/>
                </a:solidFill>
              </a:rPr>
              <a:t>S</a:t>
            </a: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upport is a fundamental metric in market basket analysis, which is used to measure the frequency of an itemset in the dataset.</a:t>
            </a:r>
            <a:r>
              <a:rPr lang="en-US" sz="2900" b="0" i="1" dirty="0">
                <a:solidFill>
                  <a:srgbClr val="FFFFFF"/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0864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bstract mesh of blue lines and verticies">
            <a:extLst>
              <a:ext uri="{FF2B5EF4-FFF2-40B4-BE49-F238E27FC236}">
                <a16:creationId xmlns:a16="http://schemas.microsoft.com/office/drawing/2014/main" id="{2BC761D2-CB1E-E830-F2D0-90E7111F4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r="26627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 useBgFill="1">
        <p:nvSpPr>
          <p:cNvPr id="134" name="Freeform 8">
            <a:extLst>
              <a:ext uri="{FF2B5EF4-FFF2-40B4-BE49-F238E27FC236}">
                <a16:creationId xmlns:a16="http://schemas.microsoft.com/office/drawing/2014/main" id="{6D0A83AF-007F-4D9C-91CC-1BF617BA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80"/>
            <a:ext cx="9468701" cy="685848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7">
            <a:extLst>
              <a:ext uri="{FF2B5EF4-FFF2-40B4-BE49-F238E27FC236}">
                <a16:creationId xmlns:a16="http://schemas.microsoft.com/office/drawing/2014/main" id="{74ECAE55-685A-4305-A4B4-37C08C7C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1029178"/>
            <a:ext cx="8078051" cy="582930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4D65-56E9-4C1A-82AB-6CB289B6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2590800"/>
            <a:ext cx="6248401" cy="34480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3600" b="1" i="1" dirty="0">
                <a:solidFill>
                  <a:srgbClr val="FFFFFF"/>
                </a:solidFill>
                <a:effectLst/>
                <a:latin typeface="+mn-lt"/>
              </a:rPr>
              <a:t>What is Confidence?</a:t>
            </a:r>
            <a:br>
              <a:rPr lang="en-US" sz="3400" b="1" i="1" dirty="0">
                <a:solidFill>
                  <a:srgbClr val="FFFFFF"/>
                </a:solidFill>
                <a:effectLst/>
              </a:rPr>
            </a:br>
            <a:br>
              <a:rPr lang="en-US" sz="3400" b="1" i="1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Confidence is a key metric in market basket analysis which is  used to evaluate the reliability of an association rule. </a:t>
            </a:r>
            <a:endParaRPr lang="en-US" sz="2900" b="0" i="1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82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bstract mesh of blue lines and verticies">
            <a:extLst>
              <a:ext uri="{FF2B5EF4-FFF2-40B4-BE49-F238E27FC236}">
                <a16:creationId xmlns:a16="http://schemas.microsoft.com/office/drawing/2014/main" id="{2BC761D2-CB1E-E830-F2D0-90E7111F4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r="26627" b="-1"/>
          <a:stretch/>
        </p:blipFill>
        <p:spPr>
          <a:xfrm>
            <a:off x="6219824" y="10"/>
            <a:ext cx="5972175" cy="6857990"/>
          </a:xfrm>
          <a:prstGeom prst="rect">
            <a:avLst/>
          </a:prstGeom>
        </p:spPr>
      </p:pic>
      <p:sp useBgFill="1">
        <p:nvSpPr>
          <p:cNvPr id="134" name="Freeform 8">
            <a:extLst>
              <a:ext uri="{FF2B5EF4-FFF2-40B4-BE49-F238E27FC236}">
                <a16:creationId xmlns:a16="http://schemas.microsoft.com/office/drawing/2014/main" id="{6D0A83AF-007F-4D9C-91CC-1BF617BA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80"/>
            <a:ext cx="9468701" cy="685848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7">
            <a:extLst>
              <a:ext uri="{FF2B5EF4-FFF2-40B4-BE49-F238E27FC236}">
                <a16:creationId xmlns:a16="http://schemas.microsoft.com/office/drawing/2014/main" id="{74ECAE55-685A-4305-A4B4-37C08C7C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1029178"/>
            <a:ext cx="8078051" cy="5829300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4D65-56E9-4C1A-82AB-6CB289B6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6" y="1571625"/>
            <a:ext cx="6265863" cy="44608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fontAlgn="base"/>
            <a:r>
              <a:rPr lang="en-US" sz="4000" b="1" i="1" dirty="0">
                <a:solidFill>
                  <a:srgbClr val="FFFFFF"/>
                </a:solidFill>
                <a:effectLst/>
                <a:latin typeface="+mn-lt"/>
              </a:rPr>
              <a:t>What is Lift?​</a:t>
            </a:r>
            <a:br>
              <a:rPr lang="en-US" sz="1800" b="1" i="1" dirty="0">
                <a:solidFill>
                  <a:srgbClr val="FFFFFF"/>
                </a:solidFill>
                <a:effectLst/>
              </a:rPr>
            </a:br>
            <a:br>
              <a:rPr lang="en-US" sz="1800" b="1" i="1" dirty="0">
                <a:solidFill>
                  <a:srgbClr val="FFFFFF"/>
                </a:solidFill>
                <a:effectLst/>
              </a:rPr>
            </a:br>
            <a:r>
              <a:rPr lang="en-US" sz="2900" i="1" dirty="0">
                <a:solidFill>
                  <a:srgbClr val="FFFFFF"/>
                </a:solidFill>
              </a:rPr>
              <a:t>L</a:t>
            </a: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ift in market basket analysis, measures</a:t>
            </a: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the strength of an association between </a:t>
            </a: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A</a:t>
            </a:r>
            <a:r>
              <a:rPr lang="en-US" sz="2900" i="1" dirty="0">
                <a:solidFill>
                  <a:srgbClr val="FFFFFF"/>
                </a:solidFill>
              </a:rPr>
              <a:t> and </a:t>
            </a: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B, considering</a:t>
            </a:r>
            <a:r>
              <a:rPr lang="en-US" sz="2900" i="1" dirty="0">
                <a:solidFill>
                  <a:srgbClr val="FFFFFF"/>
                </a:solidFill>
              </a:rPr>
              <a:t> their co-occurrence in transaction data.</a:t>
            </a: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​</a:t>
            </a: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If  X -&gt; Y   &gt; 1   more likely a positive relation​</a:t>
            </a: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If  X -&gt; Y  = 1   X and Y are independence​</a:t>
            </a:r>
            <a:br>
              <a:rPr lang="en-US" sz="2900" b="0" i="1" u="none" strike="noStrike" dirty="0">
                <a:solidFill>
                  <a:srgbClr val="FFFFFF"/>
                </a:solidFill>
                <a:effectLst/>
              </a:rPr>
            </a:br>
            <a:r>
              <a:rPr lang="en-US" sz="2900" b="0" i="1" u="none" strike="noStrike" dirty="0">
                <a:solidFill>
                  <a:srgbClr val="FFFFFF"/>
                </a:solidFill>
                <a:effectLst/>
              </a:rPr>
              <a:t>If  X -&gt; Y  &lt; 1  more likely a negative relation</a:t>
            </a:r>
            <a:endParaRPr lang="en-US" sz="2900" b="0" i="1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975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t blue shopping bags with one yellow bag in middle">
            <a:extLst>
              <a:ext uri="{FF2B5EF4-FFF2-40B4-BE49-F238E27FC236}">
                <a16:creationId xmlns:a16="http://schemas.microsoft.com/office/drawing/2014/main" id="{E307EA60-EB62-4ACB-8FC5-992D5BA8D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5837" r="22611" b="32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6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4D65-56E9-4C1A-82AB-6CB289B6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7802419" cy="48085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ase"/>
            <a:r>
              <a:rPr lang="en-US" sz="4000" b="1" i="1" dirty="0">
                <a:solidFill>
                  <a:schemeClr val="bg1"/>
                </a:solidFill>
                <a:latin typeface="+mn-lt"/>
              </a:rPr>
              <a:t>An Example of Association Rules: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Assume there are 100 customers, 10 of them bought milk, 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8 bought butter and 6 bought both.</a:t>
            </a:r>
            <a:br>
              <a:rPr lang="en-US" sz="2400" i="1" dirty="0">
                <a:solidFill>
                  <a:schemeClr val="bg1"/>
                </a:solidFill>
              </a:rPr>
            </a:b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bought milk =&gt; bought butter</a:t>
            </a:r>
            <a:br>
              <a:rPr lang="en-US" sz="2400" i="1" dirty="0">
                <a:solidFill>
                  <a:schemeClr val="bg1"/>
                </a:solidFill>
              </a:rPr>
            </a:b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support = P(Milk &amp; Butter) = 6/100 = 0.06</a:t>
            </a:r>
            <a:br>
              <a:rPr lang="en-US" sz="2400" i="1" dirty="0">
                <a:solidFill>
                  <a:schemeClr val="bg1"/>
                </a:solidFill>
              </a:rPr>
            </a:b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confidence = support/P(Butter) = 0.06/0.08 = 0.75</a:t>
            </a:r>
            <a:br>
              <a:rPr lang="en-US" sz="2400" i="1" dirty="0">
                <a:solidFill>
                  <a:schemeClr val="bg1"/>
                </a:solidFill>
              </a:rPr>
            </a:b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lift = confidence/P(Milk) = 0.75/0.10 = 7.5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b="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167" name="Rectangle 1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8" name="Rectangle 1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75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29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pping cart in a grocery store&#10;&#10;Description automatically generated">
            <a:extLst>
              <a:ext uri="{FF2B5EF4-FFF2-40B4-BE49-F238E27FC236}">
                <a16:creationId xmlns:a16="http://schemas.microsoft.com/office/drawing/2014/main" id="{18EC35B4-382F-441B-91E8-3A2691F76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b="12151"/>
          <a:stretch/>
        </p:blipFill>
        <p:spPr>
          <a:xfrm>
            <a:off x="-12679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FB72D5-24EE-4CAC-93AA-D60269F6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1380325"/>
            <a:ext cx="9798050" cy="460652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b="1" i="1" dirty="0">
                <a:solidFill>
                  <a:srgbClr val="FFFFFF"/>
                </a:solidFill>
                <a:latin typeface="+mn-lt"/>
              </a:rPr>
              <a:t>What are the types of Market Basket Analysis?​</a:t>
            </a:r>
            <a:br>
              <a:rPr lang="en-US" sz="4000" i="1" dirty="0">
                <a:solidFill>
                  <a:srgbClr val="FFFFFF"/>
                </a:solidFill>
              </a:rPr>
            </a:br>
            <a:br>
              <a:rPr lang="en-US" sz="4000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  <a:latin typeface="+mn-lt"/>
              </a:rPr>
              <a:t>Frequent Itemset and Association Rule Mining: </a:t>
            </a: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r>
              <a:rPr lang="en-US" sz="2400" i="1" dirty="0">
                <a:solidFill>
                  <a:schemeClr val="accent4"/>
                </a:solidFill>
                <a:latin typeface="+mn-lt"/>
              </a:rPr>
              <a:t>Discover itemset that frequently appear together in transactions and establish rules that predict the co-occurrence of items.</a:t>
            </a:r>
            <a:r>
              <a:rPr lang="en-US" sz="2400" i="1" dirty="0">
                <a:solidFill>
                  <a:srgbClr val="FFFFFF"/>
                </a:solidFill>
                <a:latin typeface="+mn-lt"/>
              </a:rPr>
              <a:t>​</a:t>
            </a: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r>
              <a:rPr lang="en-US" sz="2400" i="1" dirty="0">
                <a:solidFill>
                  <a:srgbClr val="FFFFFF"/>
                </a:solidFill>
                <a:latin typeface="+mn-lt"/>
              </a:rPr>
              <a:t>Sequential Pattern Mining:</a:t>
            </a: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r>
              <a:rPr lang="en-US" sz="2400" i="1" dirty="0">
                <a:solidFill>
                  <a:schemeClr val="accent4"/>
                </a:solidFill>
                <a:latin typeface="+mn-lt"/>
              </a:rPr>
              <a:t>Analyze sequences in which items are purchased, helping to predict the next purchase based on a sequence of previous purchases.</a:t>
            </a:r>
            <a:r>
              <a:rPr lang="en-US" sz="2400" i="1" dirty="0">
                <a:solidFill>
                  <a:srgbClr val="FFFFFF"/>
                </a:solidFill>
                <a:latin typeface="+mn-lt"/>
              </a:rPr>
              <a:t>​</a:t>
            </a: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r>
              <a:rPr lang="en-US" sz="2400" i="1" dirty="0">
                <a:solidFill>
                  <a:srgbClr val="FFFFFF"/>
                </a:solidFill>
                <a:latin typeface="+mn-lt"/>
              </a:rPr>
              <a:t>Segmentation-based MBA (Clustering): </a:t>
            </a:r>
            <a:br>
              <a:rPr lang="en-US" sz="2400" i="1" dirty="0">
                <a:solidFill>
                  <a:srgbClr val="FFFFFF"/>
                </a:solidFill>
                <a:latin typeface="+mn-lt"/>
              </a:rPr>
            </a:br>
            <a:r>
              <a:rPr lang="en-US" sz="2400" i="1" dirty="0">
                <a:solidFill>
                  <a:schemeClr val="accent4"/>
                </a:solidFill>
                <a:latin typeface="+mn-lt"/>
              </a:rPr>
              <a:t>Group similar items or customers based on purchasing behavior or item attributes.​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​</a:t>
            </a:r>
          </a:p>
        </p:txBody>
      </p:sp>
      <p:cxnSp>
        <p:nvCxnSpPr>
          <p:cNvPr id="161" name="Straight Connector 131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0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03201a-eb37-4a9b-8780-15644dc4327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1CBC1E4C7148BD75B0C01F0D0561" ma:contentTypeVersion="11" ma:contentTypeDescription="Create a new document." ma:contentTypeScope="" ma:versionID="dd9909104cd03fc4a41ab5ccab25ecd2">
  <xsd:schema xmlns:xsd="http://www.w3.org/2001/XMLSchema" xmlns:xs="http://www.w3.org/2001/XMLSchema" xmlns:p="http://schemas.microsoft.com/office/2006/metadata/properties" xmlns:ns3="a403201a-eb37-4a9b-8780-15644dc43271" xmlns:ns4="673864f9-077f-4bd2-b6dc-92c30892b548" targetNamespace="http://schemas.microsoft.com/office/2006/metadata/properties" ma:root="true" ma:fieldsID="5fa231764b9909ed8898c316e534df05" ns3:_="" ns4:_="">
    <xsd:import namespace="a403201a-eb37-4a9b-8780-15644dc43271"/>
    <xsd:import namespace="673864f9-077f-4bd2-b6dc-92c30892b5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03201a-eb37-4a9b-8780-15644dc43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3864f9-077f-4bd2-b6dc-92c30892b5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08A3E-9BEC-43F2-B39F-58A50B854B78}">
  <ds:schemaRefs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73864f9-077f-4bd2-b6dc-92c30892b548"/>
    <ds:schemaRef ds:uri="a403201a-eb37-4a9b-8780-15644dc4327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429384-2518-4BCE-B728-7687D54D99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03201a-eb37-4a9b-8780-15644dc43271"/>
    <ds:schemaRef ds:uri="673864f9-077f-4bd2-b6dc-92c30892b5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17F87B-3695-4D69-9560-65F7BD4EFF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2906</TotalTime>
  <Words>972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Discovering Consumer Patterns:  A Market Basket Analysis Project</vt:lpstr>
      <vt:lpstr>What is Market Basket Analysis?​ Market Basket Analysis is a data analysis technique used to discover relationships between products or items by identifying which items are frequently bought or consumed together. ​ ​ It's primarily used by retailers to optimize product placements, design promotions, and enhance the shopping experience by understanding the purchasing patterns of customers.​</vt:lpstr>
      <vt:lpstr>PowerPoint Presentation</vt:lpstr>
      <vt:lpstr>What is Association Rule?​ ​ Association rules are IF-THEN statements that reveal connections between items.   For example, IF a customer buys Phone (antecedent), THEN they are likely to buy Phone Case (consequent).​</vt:lpstr>
      <vt:lpstr>What is Support?​  Support is a fundamental metric in market basket analysis, which is used to measure the frequency of an itemset in the dataset.​</vt:lpstr>
      <vt:lpstr>What is Confidence?  Confidence is a key metric in market basket analysis which is  used to evaluate the reliability of an association rule. </vt:lpstr>
      <vt:lpstr>What is Lift?​  Lift in market basket analysis, measures the strength of an association between  A and B, considering their co-occurrence in transaction data.​  If  X -&gt; Y   &gt; 1   more likely a positive relation​ If  X -&gt; Y  = 1   X and Y are independence​ If  X -&gt; Y  &lt; 1  more likely a negative relation</vt:lpstr>
      <vt:lpstr>An Example of Association Rules:   Assume there are 100 customers, 10 of them bought milk,  8 bought butter and 6 bought both.  bought milk =&gt; bought butter  support = P(Milk &amp; Butter) = 6/100 = 0.06  confidence = support/P(Butter) = 0.06/0.08 = 0.75  lift = confidence/P(Milk) = 0.75/0.10 = 7.5 </vt:lpstr>
      <vt:lpstr>What are the types of Market Basket Analysis?​  Frequent Itemset and Association Rule Mining:  Discover itemset that frequently appear together in transactions and establish rules that predict the co-occurrence of items.​   Sequential Pattern Mining: Analyze sequences in which items are purchased, helping to predict the next purchase based on a sequence of previous purchases.​   Segmentation-based MBA (Clustering):  Group similar items or customers based on purchasing behavior or item attributes.​  ​</vt:lpstr>
      <vt:lpstr>WHAT ARE THE ALGORITHMS IN MARKET BASKET ANALYSIS?​  Apriori Algorithm  AIS Algorithm  SETM Algorithm  FP Growth ​ </vt:lpstr>
      <vt:lpstr>What is Apriori Methodology?​  - A method for finding frequent item-sets in transactional data, based on the principle that a subset of a frequent itemset is also frequent.​ ​ Examples:​ 1. Finding Love with Apriori Methodology. ​ 2. e-commerce, to recommend products.</vt:lpstr>
      <vt:lpstr>PowerPoint Presentation</vt:lpstr>
      <vt:lpstr>PowerPoint Presentation</vt:lpstr>
      <vt:lpstr>Real-world applications of Market Basket Analysis.  Amazon: Amazon's recommendation system is a prime example.  Netflix: Netflix uses MBA to suggest movies and TV shows.  Retail: Supermarkets optimize product placements.​ ​</vt:lpstr>
      <vt:lpstr>What are the limitations of Market Basket Analysis​?  Performance Issues with large datasets.​  Overly Simplistic: Ignores external variables like seasonality.​  Risk of False Positives: Coincidental item associations.​  </vt:lpstr>
      <vt:lpstr>Key Take Away:​  Market Basket Analysis is a business strategy used to design store layouts based on customers’ shopping behavior and purchase histories.​  This idea is also applicable to machine learning algorithms to teach machines to help businesses, especially in the e-commerce sector.​  In this article, we have looked into the math behind the association rules​. Also, gone through an overview of the Apriori algorithm.  ​ ​ ​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Up Your Data: A Crash Course on Power BI</dc:title>
  <dc:creator>Sree Vikas Sabbani</dc:creator>
  <cp:lastModifiedBy>Sree Vikas Sabbani</cp:lastModifiedBy>
  <cp:revision>9</cp:revision>
  <dcterms:created xsi:type="dcterms:W3CDTF">2023-09-10T17:42:29Z</dcterms:created>
  <dcterms:modified xsi:type="dcterms:W3CDTF">2023-10-20T07:38:42Z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0x010100502B1CBC1E4C7148BD75B0C01F0D0561</vt:lpwstr>
  </property>
</Properties>
</file>